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5" r:id="rId9"/>
    <p:sldId id="268" r:id="rId10"/>
    <p:sldId id="270" r:id="rId11"/>
    <p:sldId id="269" r:id="rId12"/>
    <p:sldId id="267" r:id="rId13"/>
    <p:sldId id="266" r:id="rId14"/>
    <p:sldId id="260" r:id="rId15"/>
    <p:sldId id="276" r:id="rId16"/>
    <p:sldId id="274" r:id="rId17"/>
    <p:sldId id="261" r:id="rId18"/>
    <p:sldId id="271" r:id="rId19"/>
    <p:sldId id="275" r:id="rId20"/>
    <p:sldId id="272" r:id="rId21"/>
    <p:sldId id="273" r:id="rId22"/>
    <p:sldId id="282" r:id="rId23"/>
    <p:sldId id="283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22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NCP CCE-LTER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April 19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647219" cy="4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MIMS vs. EIMS NCP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92" y="3851249"/>
            <a:ext cx="3146816" cy="296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47" y="956790"/>
            <a:ext cx="3309544" cy="3083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98" y="3758351"/>
            <a:ext cx="3260030" cy="305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956790"/>
            <a:ext cx="3301726" cy="3113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0" y="4473146"/>
            <a:ext cx="213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diurnal pattern in cycles 1 and 2</a:t>
            </a:r>
          </a:p>
          <a:p>
            <a:endParaRPr lang="en-US" dirty="0"/>
          </a:p>
          <a:p>
            <a:r>
              <a:rPr lang="en-US" dirty="0"/>
              <a:t>Add light intensity!</a:t>
            </a:r>
          </a:p>
          <a:p>
            <a:r>
              <a:rPr lang="en-US" dirty="0"/>
              <a:t>Add wind-speed!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3339" y="1173891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Deviation of NCP in cycles 3 and 4!!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EIMS spatial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EIMS: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8" y="520662"/>
            <a:ext cx="5145546" cy="51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" y="1694895"/>
            <a:ext cx="6195246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spatial EIMS vs. MIMS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6" y="1569307"/>
            <a:ext cx="4683056" cy="4432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05" y="6128951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NCP MIMS SEASOAR2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88" y="1690688"/>
            <a:ext cx="4813988" cy="430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584" y="6030097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NCP EIMS SEASOAR2</a:t>
            </a:r>
          </a:p>
        </p:txBody>
      </p:sp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MIMS EIMS NCP data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5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data analysis /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CCE-LTER dataset to verify data!</a:t>
            </a:r>
          </a:p>
          <a:p>
            <a:pPr lvl="1"/>
            <a:r>
              <a:rPr lang="en-US" dirty="0"/>
              <a:t>14C (N)PP (24h) in situ from MLD + below (for model) with constrains </a:t>
            </a:r>
          </a:p>
          <a:p>
            <a:pPr lvl="1"/>
            <a:r>
              <a:rPr lang="en-US" dirty="0"/>
              <a:t>Bacteria productivity (resp1)-  in the mixed layer</a:t>
            </a:r>
          </a:p>
          <a:p>
            <a:pPr lvl="1"/>
            <a:r>
              <a:rPr lang="en-US" dirty="0"/>
              <a:t>Grazing rate (resp2) </a:t>
            </a:r>
            <a:r>
              <a:rPr lang="mr-IN" dirty="0"/>
              <a:t>–</a:t>
            </a:r>
            <a:r>
              <a:rPr lang="en-US" dirty="0"/>
              <a:t> in the mixed layer</a:t>
            </a:r>
          </a:p>
          <a:p>
            <a:pPr lvl="1"/>
            <a:r>
              <a:rPr lang="en-US" dirty="0" err="1"/>
              <a:t>Chl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Species</a:t>
            </a:r>
          </a:p>
          <a:p>
            <a:pPr lvl="1"/>
            <a:r>
              <a:rPr lang="en-US" dirty="0"/>
              <a:t>Secondary productivity </a:t>
            </a:r>
          </a:p>
          <a:p>
            <a:pPr lvl="1"/>
            <a:r>
              <a:rPr lang="en-US" dirty="0"/>
              <a:t>Biomass?</a:t>
            </a:r>
          </a:p>
          <a:p>
            <a:pPr lvl="1"/>
            <a:r>
              <a:rPr lang="en-US" dirty="0"/>
              <a:t>Export and new production!</a:t>
            </a:r>
          </a:p>
          <a:p>
            <a:r>
              <a:rPr lang="en-US" dirty="0"/>
              <a:t>Add data from on-deck incubation (CACLOFI) to constrain PP pattern in the CCE region  </a:t>
            </a:r>
          </a:p>
          <a:p>
            <a:pPr lvl="1"/>
            <a:r>
              <a:rPr lang="en-US" dirty="0"/>
              <a:t> use O2 profiles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Diurnal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O2 flux </a:t>
            </a:r>
            <a:r>
              <a:rPr lang="mr-IN" dirty="0"/>
              <a:t>–</a:t>
            </a:r>
            <a:r>
              <a:rPr lang="en-US" dirty="0"/>
              <a:t> not NCP!</a:t>
            </a:r>
          </a:p>
          <a:p>
            <a:r>
              <a:rPr lang="en-US" dirty="0"/>
              <a:t>Data from cycles 1-4</a:t>
            </a:r>
          </a:p>
        </p:txBody>
      </p:sp>
    </p:spTree>
    <p:extLst>
      <p:ext uri="{BB962C8B-B14F-4D97-AF65-F5344CB8AC3E}">
        <p14:creationId xmlns:p14="http://schemas.microsoft.com/office/powerpoint/2010/main" val="88269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Impact of diurnal cycles on NCP analysis: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62" y="1242436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See </a:t>
            </a:r>
            <a:r>
              <a:rPr lang="en-US" dirty="0" err="1"/>
              <a:t>Jonsson</a:t>
            </a:r>
            <a:r>
              <a:rPr lang="en-US" dirty="0"/>
              <a:t> et al 2013 </a:t>
            </a:r>
            <a:r>
              <a:rPr lang="mr-IN" dirty="0"/>
              <a:t>–</a:t>
            </a:r>
            <a:r>
              <a:rPr lang="en-US" dirty="0"/>
              <a:t> work on MLD and wind </a:t>
            </a:r>
            <a:r>
              <a:rPr lang="mr-IN" dirty="0"/>
              <a:t>–</a:t>
            </a:r>
            <a:r>
              <a:rPr lang="en-US" dirty="0"/>
              <a:t> use his model framework to analyze diurnal impact!</a:t>
            </a:r>
          </a:p>
          <a:p>
            <a:endParaRPr lang="en-US" dirty="0"/>
          </a:p>
          <a:p>
            <a:r>
              <a:rPr lang="en-US" dirty="0"/>
              <a:t>Diurnal NCP is supposed to include the O2 signal from the past days (*k)- </a:t>
            </a:r>
            <a:r>
              <a:rPr lang="en-US" i="1" baseline="-25000" dirty="0"/>
              <a:t>yet diurnal O2 changes dramatically </a:t>
            </a:r>
            <a:r>
              <a:rPr lang="mr-IN" i="1" baseline="-25000" dirty="0"/>
              <a:t>–</a:t>
            </a:r>
            <a:r>
              <a:rPr lang="en-US" i="1" baseline="-25000" dirty="0"/>
              <a:t> hence diurnal changes influence O2/</a:t>
            </a:r>
            <a:r>
              <a:rPr lang="en-US" i="1" baseline="-25000" dirty="0" err="1"/>
              <a:t>Ar</a:t>
            </a:r>
            <a:r>
              <a:rPr lang="en-US" i="1" baseline="-25000" dirty="0"/>
              <a:t> analysis!</a:t>
            </a:r>
          </a:p>
          <a:p>
            <a:r>
              <a:rPr lang="en-US" dirty="0"/>
              <a:t>Use of cycle (1 and 2) data (up to 4 days) - </a:t>
            </a:r>
          </a:p>
          <a:p>
            <a:r>
              <a:rPr lang="en-US" dirty="0"/>
              <a:t>Build model framework!</a:t>
            </a:r>
          </a:p>
          <a:p>
            <a:r>
              <a:rPr lang="en-US" dirty="0"/>
              <a:t>Use of high frequency FRRF GP data to potentially correct for the diurnal signal in the SEASOAR data!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5163984"/>
            <a:ext cx="1630175" cy="1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Impact of hydro-dynamics on NCP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O2 profile data</a:t>
            </a:r>
          </a:p>
          <a:p>
            <a:r>
              <a:rPr lang="en-US" dirty="0"/>
              <a:t>Use physical model (ROMS model </a:t>
            </a:r>
            <a:r>
              <a:rPr lang="mr-IN" dirty="0"/>
              <a:t>–</a:t>
            </a:r>
            <a:r>
              <a:rPr lang="en-US" dirty="0"/>
              <a:t> 40VARS version)</a:t>
            </a:r>
          </a:p>
          <a:p>
            <a:r>
              <a:rPr lang="en-US" dirty="0"/>
              <a:t>Use O2/</a:t>
            </a:r>
            <a:r>
              <a:rPr lang="en-US" dirty="0" err="1"/>
              <a:t>Ar</a:t>
            </a:r>
            <a:r>
              <a:rPr lang="en-US" dirty="0"/>
              <a:t>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2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NCP and FRRF (GPP)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r>
              <a:rPr lang="en-US" dirty="0"/>
              <a:t>DATA: </a:t>
            </a:r>
          </a:p>
          <a:p>
            <a:pPr lvl="1"/>
            <a:r>
              <a:rPr lang="en-US" dirty="0"/>
              <a:t>MIMS and EIMS O2/</a:t>
            </a:r>
            <a:r>
              <a:rPr lang="en-US" dirty="0" err="1"/>
              <a:t>Ar</a:t>
            </a:r>
            <a:endParaRPr lang="en-US" dirty="0"/>
          </a:p>
          <a:p>
            <a:pPr lvl="1"/>
            <a:r>
              <a:rPr lang="en-US" dirty="0"/>
              <a:t>MIMS profiles</a:t>
            </a:r>
          </a:p>
          <a:p>
            <a:pPr lvl="1"/>
            <a:r>
              <a:rPr lang="en-US" dirty="0"/>
              <a:t>Ship data</a:t>
            </a:r>
          </a:p>
          <a:p>
            <a:pPr lvl="1"/>
            <a:r>
              <a:rPr lang="en-US" dirty="0"/>
              <a:t>2 SEASOAR transects- high spatial resolution MLD prior and after the stations</a:t>
            </a:r>
          </a:p>
          <a:p>
            <a:pPr lvl="1"/>
            <a:r>
              <a:rPr lang="en-US" dirty="0"/>
              <a:t>4 stations (2 with high productivity)</a:t>
            </a:r>
          </a:p>
          <a:p>
            <a:pPr lvl="1"/>
            <a:r>
              <a:rPr lang="en-US" dirty="0"/>
              <a:t>4 transects through filament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data:</a:t>
            </a:r>
          </a:p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light saturation </a:t>
            </a:r>
          </a:p>
          <a:p>
            <a:r>
              <a:rPr lang="en-US" dirty="0"/>
              <a:t>JVPII (</a:t>
            </a:r>
            <a:r>
              <a:rPr lang="en-US" dirty="0" err="1"/>
              <a:t>mol</a:t>
            </a:r>
            <a:r>
              <a:rPr lang="en-US" dirty="0"/>
              <a:t> electrons PSII-1 m-3 d-1) </a:t>
            </a:r>
            <a:r>
              <a:rPr lang="mr-IN" dirty="0"/>
              <a:t>–</a:t>
            </a:r>
            <a:r>
              <a:rPr lang="en-US" dirty="0"/>
              <a:t> to be converted to </a:t>
            </a:r>
            <a:r>
              <a:rPr lang="en-US" dirty="0" err="1"/>
              <a:t>mol</a:t>
            </a:r>
            <a:r>
              <a:rPr lang="en-US" dirty="0"/>
              <a:t> C fix</a:t>
            </a:r>
          </a:p>
          <a:p>
            <a:endParaRPr lang="en-US" dirty="0"/>
          </a:p>
          <a:p>
            <a:r>
              <a:rPr lang="en-US" dirty="0"/>
              <a:t>Calculate/plot electron transport for each of the cycles / cruise segments </a:t>
            </a:r>
            <a:r>
              <a:rPr lang="mr-IN" dirty="0"/>
              <a:t>–</a:t>
            </a:r>
            <a:r>
              <a:rPr lang="en-US" dirty="0"/>
              <a:t> using P-E analysis and (incident or average) light intensity throughout the mixed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1F5E2-56A2-4C1F-9BCD-66D9684B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7" y="2040405"/>
            <a:ext cx="4809868" cy="436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8EF6C-4438-4638-A3E5-2CCF41664075}"/>
                  </a:ext>
                </a:extLst>
              </p:cNvPr>
              <p:cNvSpPr txBox="1"/>
              <p:nvPr/>
            </p:nvSpPr>
            <p:spPr>
              <a:xfrm>
                <a:off x="750267" y="632831"/>
                <a:ext cx="4290213" cy="53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𝐽𝑉𝑃𝐼𝐼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∙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8EF6C-4438-4638-A3E5-2CCF4166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67" y="632831"/>
                <a:ext cx="4290213" cy="535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B3B371-49F7-4C06-9095-F43A7CC1525F}"/>
              </a:ext>
            </a:extLst>
          </p:cNvPr>
          <p:cNvSpPr txBox="1"/>
          <p:nvPr/>
        </p:nvSpPr>
        <p:spPr>
          <a:xfrm>
            <a:off x="380245" y="263499"/>
            <a:ext cx="1531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Platt 1980: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621B2-2278-4AD2-8FFF-15547213F9A8}"/>
              </a:ext>
            </a:extLst>
          </p:cNvPr>
          <p:cNvSpPr txBox="1"/>
          <p:nvPr/>
        </p:nvSpPr>
        <p:spPr>
          <a:xfrm>
            <a:off x="461727" y="1353478"/>
            <a:ext cx="469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Uncertainty Analysis </a:t>
            </a:r>
            <a:r>
              <a:rPr lang="en-US" dirty="0">
                <a:sym typeface="Wingdings" panose="05000000000000000000" pitchFamily="2" charset="2"/>
              </a:rPr>
              <a:t> Jackknife bootstrapping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9BFBC-0819-4052-AFF9-5DF75C783B42}"/>
                  </a:ext>
                </a:extLst>
              </p:cNvPr>
              <p:cNvSpPr txBox="1"/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9BFBC-0819-4052-AFF9-5DF75C783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blipFill>
                <a:blip r:embed="rId4"/>
                <a:stretch>
                  <a:fillRect l="-1918" t="-4348" r="-7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317266B-713B-4D17-8D87-7A38277EF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209" y="359243"/>
            <a:ext cx="4105275" cy="354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B15EFA-4EE7-49C7-AE07-5A7AA9329698}"/>
              </a:ext>
            </a:extLst>
          </p:cNvPr>
          <p:cNvSpPr txBox="1"/>
          <p:nvPr/>
        </p:nvSpPr>
        <p:spPr>
          <a:xfrm>
            <a:off x="7119891" y="4148317"/>
            <a:ext cx="458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Surface PAR may be unreliable due to ship’s shadow?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FA082-B18A-4EB7-A48D-916AA84C5F4A}"/>
              </a:ext>
            </a:extLst>
          </p:cNvPr>
          <p:cNvSpPr txBox="1"/>
          <p:nvPr/>
        </p:nvSpPr>
        <p:spPr>
          <a:xfrm>
            <a:off x="9414301" y="-25254"/>
            <a:ext cx="74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AF607-3E6C-4784-BB98-85C1F846A2C7}"/>
                  </a:ext>
                </a:extLst>
              </p:cNvPr>
              <p:cNvSpPr txBox="1"/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𝑀𝐿𝐷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𝑛𝑜𝑤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𝐽𝑉𝑃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𝑡𝑟𝑎𝑛𝑠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AF607-3E6C-4784-BB98-85C1F846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E8087-410D-4492-A7F9-37FA9CDA3CCA}"/>
              </a:ext>
            </a:extLst>
          </p:cNvPr>
          <p:cNvGrpSpPr/>
          <p:nvPr/>
        </p:nvGrpSpPr>
        <p:grpSpPr>
          <a:xfrm>
            <a:off x="29697" y="0"/>
            <a:ext cx="8033268" cy="6951386"/>
            <a:chOff x="29697" y="0"/>
            <a:chExt cx="8033268" cy="6951386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5448E9C4-5264-406F-9056-B45B9B43E3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187340"/>
                </p:ext>
              </p:extLst>
            </p:nvPr>
          </p:nvGraphicFramePr>
          <p:xfrm>
            <a:off x="297552" y="0"/>
            <a:ext cx="6951386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r:id="rId3" imgW="4800421" imgH="4800481" progId="AcroExch.Document.DC">
                    <p:embed/>
                  </p:oleObj>
                </mc:Choice>
                <mc:Fallback>
                  <p:oleObj name="Acrobat Document" r:id="rId3" imgW="4800421" imgH="4800481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552" y="0"/>
                          <a:ext cx="6951386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650533-F851-4F0F-A2B7-BA443C6203F7}"/>
                </a:ext>
              </a:extLst>
            </p:cNvPr>
            <p:cNvSpPr txBox="1"/>
            <p:nvPr/>
          </p:nvSpPr>
          <p:spPr>
            <a:xfrm>
              <a:off x="6897068" y="1680944"/>
              <a:ext cx="917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7CC151-4A1E-4B9A-A4A5-9B0B365B3CC8}"/>
                </a:ext>
              </a:extLst>
            </p:cNvPr>
            <p:cNvSpPr txBox="1"/>
            <p:nvPr/>
          </p:nvSpPr>
          <p:spPr>
            <a:xfrm>
              <a:off x="6897068" y="1336295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6F7B9-F112-43EC-936A-40D95FB59761}"/>
                </a:ext>
              </a:extLst>
            </p:cNvPr>
            <p:cNvSpPr txBox="1"/>
            <p:nvPr/>
          </p:nvSpPr>
          <p:spPr>
            <a:xfrm>
              <a:off x="6897068" y="5015345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Chl</a:t>
              </a:r>
              <a:r>
                <a:rPr lang="en-US" dirty="0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3DEA7F-151D-49AF-B4DD-FC438B203AD6}"/>
                </a:ext>
              </a:extLst>
            </p:cNvPr>
            <p:cNvSpPr txBox="1"/>
            <p:nvPr/>
          </p:nvSpPr>
          <p:spPr>
            <a:xfrm>
              <a:off x="29697" y="1542444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4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CE572-83A7-4F22-8446-46C367DB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3856485" cy="349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79CF7-1FE6-472B-ACF2-7F127F4B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393800"/>
            <a:ext cx="3897748" cy="34087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79790D-3992-40D6-854E-A8E4A9668A82}"/>
              </a:ext>
            </a:extLst>
          </p:cNvPr>
          <p:cNvGrpSpPr/>
          <p:nvPr/>
        </p:nvGrpSpPr>
        <p:grpSpPr>
          <a:xfrm>
            <a:off x="4143088" y="-75381"/>
            <a:ext cx="4642500" cy="3926872"/>
            <a:chOff x="-77145" y="-555910"/>
            <a:chExt cx="8218196" cy="6951386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8353FEE5-9C74-4544-9D04-A82B863BC9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841474"/>
                </p:ext>
              </p:extLst>
            </p:nvPr>
          </p:nvGraphicFramePr>
          <p:xfrm>
            <a:off x="215803" y="-555910"/>
            <a:ext cx="6951387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Acrobat Document" r:id="rId5" imgW="4800421" imgH="4800481" progId="AcroExch.Document.DC">
                    <p:embed/>
                  </p:oleObj>
                </mc:Choice>
                <mc:Fallback>
                  <p:oleObj name="Acrobat Document" r:id="rId5" imgW="4800421" imgH="4800481" progId="AcroExch.Document.DC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5448E9C4-5264-406F-9056-B45B9B43E3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5803" y="-555910"/>
                          <a:ext cx="6951387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651FCA-0CAE-47A4-8122-360413DAF209}"/>
                </a:ext>
              </a:extLst>
            </p:cNvPr>
            <p:cNvSpPr txBox="1"/>
            <p:nvPr/>
          </p:nvSpPr>
          <p:spPr>
            <a:xfrm>
              <a:off x="6864367" y="994232"/>
              <a:ext cx="1149078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5FE87-8EC8-49AF-B4FC-90B4C4BC6C85}"/>
                </a:ext>
              </a:extLst>
            </p:cNvPr>
            <p:cNvSpPr txBox="1"/>
            <p:nvPr/>
          </p:nvSpPr>
          <p:spPr>
            <a:xfrm>
              <a:off x="6864367" y="649583"/>
              <a:ext cx="756920" cy="4183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C0BB7-C4F9-46C5-9047-A23F1F0EA6E9}"/>
                </a:ext>
              </a:extLst>
            </p:cNvPr>
            <p:cNvSpPr txBox="1"/>
            <p:nvPr/>
          </p:nvSpPr>
          <p:spPr>
            <a:xfrm>
              <a:off x="6736762" y="4358825"/>
              <a:ext cx="1404289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00B050"/>
                  </a:solidFill>
                </a:rPr>
                <a:t>Chl</a:t>
              </a:r>
              <a:r>
                <a:rPr lang="en-US" sz="1000" dirty="0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5BCB4D-8C9A-4633-AD08-5A9005F01F6E}"/>
                </a:ext>
              </a:extLst>
            </p:cNvPr>
            <p:cNvSpPr txBox="1"/>
            <p:nvPr/>
          </p:nvSpPr>
          <p:spPr>
            <a:xfrm>
              <a:off x="-77145" y="977753"/>
              <a:ext cx="900089" cy="77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C01504-DFD9-4A55-A29D-DFD72112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145" y="3330468"/>
            <a:ext cx="3925455" cy="35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O2-Ar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43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3 profiles to approx. 50m</a:t>
            </a:r>
          </a:p>
          <a:p>
            <a:pPr lvl="1"/>
            <a:r>
              <a:rPr lang="en-US" dirty="0"/>
              <a:t>Using a Well pump and tubing connected to the MIMS/EIMS inlet</a:t>
            </a:r>
          </a:p>
          <a:p>
            <a:pPr lvl="1"/>
            <a:r>
              <a:rPr lang="en-US" dirty="0"/>
              <a:t>Profile @1m/min - upwards</a:t>
            </a:r>
          </a:p>
          <a:p>
            <a:pPr lvl="1"/>
            <a:r>
              <a:rPr lang="en-US" dirty="0"/>
              <a:t> Flow rate: </a:t>
            </a:r>
            <a:r>
              <a:rPr lang="en-US" dirty="0" err="1"/>
              <a:t>approx</a:t>
            </a:r>
            <a:r>
              <a:rPr lang="en-US" dirty="0"/>
              <a:t> 10L/min into the inlet system</a:t>
            </a:r>
          </a:p>
          <a:p>
            <a:pPr lvl="1"/>
            <a:r>
              <a:rPr lang="en-US" dirty="0"/>
              <a:t>Delay: </a:t>
            </a:r>
            <a:r>
              <a:rPr lang="en-US" dirty="0" err="1"/>
              <a:t>approx</a:t>
            </a:r>
            <a:r>
              <a:rPr lang="en-US" dirty="0"/>
              <a:t> 20 sec from intake to MIMS</a:t>
            </a:r>
          </a:p>
          <a:p>
            <a:pPr lvl="1"/>
            <a:r>
              <a:rPr lang="en-US" dirty="0"/>
              <a:t>Duration approx. 1h of measurement </a:t>
            </a:r>
          </a:p>
        </p:txBody>
      </p:sp>
    </p:spTree>
    <p:extLst>
      <p:ext uri="{BB962C8B-B14F-4D97-AF65-F5344CB8AC3E}">
        <p14:creationId xmlns:p14="http://schemas.microsoft.com/office/powerpoint/2010/main" val="14581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</a:t>
            </a:r>
          </a:p>
        </p:txBody>
      </p:sp>
      <p:pic>
        <p:nvPicPr>
          <p:cNvPr id="5" name="Picture 4" descr="Screen Shot 2018-04-16 at 11.41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2" y="1315467"/>
            <a:ext cx="4890911" cy="2818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843" y="437000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Profile chronology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9975" y="27039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9976" y="1802625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</a:t>
            </a: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3049707" y="2820016"/>
            <a:ext cx="1570268" cy="68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50406" y="2062094"/>
            <a:ext cx="10695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8-04-16 at 11.59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15" y="1417638"/>
            <a:ext cx="5942979" cy="2930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6108" y="4499737"/>
            <a:ext cx="4806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O2/</a:t>
            </a:r>
            <a:r>
              <a:rPr lang="en-US" dirty="0" err="1"/>
              <a:t>Ar</a:t>
            </a:r>
            <a:r>
              <a:rPr lang="en-US" dirty="0"/>
              <a:t> profile uncorrected for pressure and temperature!</a:t>
            </a:r>
          </a:p>
          <a:p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do we have to?</a:t>
            </a:r>
          </a:p>
          <a:p>
            <a:endParaRPr lang="en-US" dirty="0"/>
          </a:p>
          <a:p>
            <a:r>
              <a:rPr lang="en-US" dirty="0"/>
              <a:t>MLD is 25m but O2/</a:t>
            </a:r>
            <a:r>
              <a:rPr lang="en-US" dirty="0" err="1"/>
              <a:t>Ar</a:t>
            </a:r>
            <a:r>
              <a:rPr lang="en-US" dirty="0"/>
              <a:t> MLD around 18m</a:t>
            </a:r>
          </a:p>
        </p:txBody>
      </p:sp>
      <p:pic>
        <p:nvPicPr>
          <p:cNvPr id="15" name="Picture 14" descr="Screen Shot 2018-04-16 at 12.02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8" y="4877844"/>
            <a:ext cx="4294951" cy="16885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7100812" y="2560548"/>
            <a:ext cx="4160345" cy="6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15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4-17 at 10.0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1" y="2031787"/>
            <a:ext cx="7394401" cy="39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4-17 at 8.2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0" y="1894355"/>
            <a:ext cx="2567216" cy="3285933"/>
          </a:xfrm>
          <a:prstGeom prst="rect">
            <a:avLst/>
          </a:prstGeom>
        </p:spPr>
      </p:pic>
      <p:pic>
        <p:nvPicPr>
          <p:cNvPr id="5" name="Picture 4" descr="Screen Shot 2018-04-17 at 8.33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67485"/>
            <a:ext cx="3050048" cy="3622329"/>
          </a:xfrm>
          <a:prstGeom prst="rect">
            <a:avLst/>
          </a:prstGeom>
        </p:spPr>
      </p:pic>
      <p:pic>
        <p:nvPicPr>
          <p:cNvPr id="6" name="Picture 5" descr="Screen Shot 2018-04-17 at 9.56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52" y="1612313"/>
            <a:ext cx="4113560" cy="3884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6451" y="6029236"/>
            <a:ext cx="193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32? MLD 22m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7965" y="6050333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23 MLD 23m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0636" y="6199939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74 </a:t>
            </a:r>
            <a:r>
              <a:rPr lang="mr-IN" dirty="0"/>
              <a:t>–</a:t>
            </a:r>
            <a:r>
              <a:rPr lang="en-US" dirty="0"/>
              <a:t> MLD 12</a:t>
            </a:r>
          </a:p>
        </p:txBody>
      </p:sp>
    </p:spTree>
    <p:extLst>
      <p:ext uri="{BB962C8B-B14F-4D97-AF65-F5344CB8AC3E}">
        <p14:creationId xmlns:p14="http://schemas.microsoft.com/office/powerpoint/2010/main" val="397003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/>
              <a:t>EIMS / MIMS / ship-data temperature 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ML: mixed layer </a:t>
            </a:r>
            <a:r>
              <a:rPr lang="en-US"/>
              <a:t>average temp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955" y="1841157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fall within 1C difference</a:t>
            </a:r>
          </a:p>
          <a:p>
            <a:r>
              <a:rPr lang="en-US" dirty="0"/>
              <a:t>Ship and MIMS seem to overlap best!</a:t>
            </a:r>
          </a:p>
          <a:p>
            <a:r>
              <a:rPr lang="en-US" dirty="0"/>
              <a:t>EIMS seems to have some negative (not consistent)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491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(ship) is used for O2 solubility in NCP </a:t>
            </a:r>
            <a:r>
              <a:rPr lang="en-US" dirty="0" err="1"/>
              <a:t>calc</a:t>
            </a:r>
            <a:r>
              <a:rPr lang="en-US" dirty="0"/>
              <a:t>!</a:t>
            </a:r>
          </a:p>
          <a:p>
            <a:r>
              <a:rPr lang="en-US" dirty="0"/>
              <a:t>Discussion on which thermometer we should use! </a:t>
            </a:r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</a:p>
        </p:txBody>
      </p:sp>
    </p:spTree>
    <p:extLst>
      <p:ext uri="{BB962C8B-B14F-4D97-AF65-F5344CB8AC3E}">
        <p14:creationId xmlns:p14="http://schemas.microsoft.com/office/powerpoint/2010/main" val="133548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39" y="-649643"/>
            <a:ext cx="5779324" cy="5779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 dirty="0"/>
              <a:t>NCP parametrization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/>
              <a:t>Wind data from NARR database! </a:t>
            </a:r>
          </a:p>
          <a:p>
            <a:r>
              <a:rPr lang="en-US" dirty="0"/>
              <a:t>Parameterization from </a:t>
            </a:r>
            <a:r>
              <a:rPr lang="en-US" dirty="0" err="1"/>
              <a:t>Wanninkof</a:t>
            </a:r>
            <a:r>
              <a:rPr lang="en-US" dirty="0"/>
              <a:t> 2014 </a:t>
            </a:r>
          </a:p>
          <a:p>
            <a:r>
              <a:rPr lang="en-US" dirty="0"/>
              <a:t>k calculated as in </a:t>
            </a:r>
            <a:r>
              <a:rPr lang="en-US" dirty="0" err="1"/>
              <a:t>Reuer</a:t>
            </a:r>
            <a:r>
              <a:rPr lang="en-US" dirty="0"/>
              <a:t> 2007</a:t>
            </a:r>
          </a:p>
          <a:p>
            <a:r>
              <a:rPr lang="en-US" dirty="0"/>
              <a:t>MLD = from CTDs and </a:t>
            </a:r>
            <a:r>
              <a:rPr lang="en-US" dirty="0" err="1"/>
              <a:t>seasoar</a:t>
            </a:r>
            <a:r>
              <a:rPr lang="en-US" dirty="0"/>
              <a:t> estimated by ∆</a:t>
            </a:r>
            <a:r>
              <a:rPr lang="en-US" dirty="0" err="1"/>
              <a:t>ρ</a:t>
            </a:r>
            <a:r>
              <a:rPr lang="en-US" dirty="0"/>
              <a:t>= 0.1</a:t>
            </a:r>
          </a:p>
          <a:p>
            <a:endParaRPr lang="en-US" dirty="0"/>
          </a:p>
          <a:p>
            <a:r>
              <a:rPr lang="en-US" dirty="0"/>
              <a:t>O2/</a:t>
            </a:r>
            <a:r>
              <a:rPr lang="en-US" dirty="0" err="1"/>
              <a:t>Ar</a:t>
            </a:r>
            <a:r>
              <a:rPr lang="en-US" dirty="0"/>
              <a:t> from EIMS and MIMS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" y="4239490"/>
            <a:ext cx="2672301" cy="241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696831"/>
            <a:ext cx="2298155" cy="195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04" y="3497947"/>
            <a:ext cx="4014723" cy="332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258" y="364406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98594" y="4327499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 line = temp</a:t>
            </a:r>
          </a:p>
        </p:txBody>
      </p:sp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EIMS calibration: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EIMS calibration is very consistent, ranging between 25 to 25.6 .</a:t>
            </a:r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MIMS calibration: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994" y="1690688"/>
            <a:ext cx="5770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MIMS calibration shows a strong drift!</a:t>
            </a:r>
          </a:p>
          <a:p>
            <a:endParaRPr lang="en-US" dirty="0"/>
          </a:p>
          <a:p>
            <a:r>
              <a:rPr lang="en-US" dirty="0"/>
              <a:t>This is likely due to the change in membrane diffusivity for O2 and </a:t>
            </a:r>
            <a:r>
              <a:rPr lang="en-US" dirty="0" err="1"/>
              <a:t>Ar</a:t>
            </a:r>
            <a:r>
              <a:rPr lang="en-US" dirty="0"/>
              <a:t> and or potentially due to H2O in the system?</a:t>
            </a:r>
          </a:p>
          <a:p>
            <a:endParaRPr lang="en-US" dirty="0"/>
          </a:p>
          <a:p>
            <a:r>
              <a:rPr lang="en-US" dirty="0"/>
              <a:t>Ionization changes? </a:t>
            </a:r>
          </a:p>
          <a:p>
            <a:endParaRPr lang="en-US" dirty="0"/>
          </a:p>
          <a:p>
            <a:r>
              <a:rPr lang="en-US" dirty="0"/>
              <a:t>0.01mm PTFE membrane with 0.5mm PTFE frit.</a:t>
            </a:r>
          </a:p>
          <a:p>
            <a:endParaRPr lang="en-US" dirty="0"/>
          </a:p>
          <a:p>
            <a:r>
              <a:rPr lang="en-US" dirty="0"/>
              <a:t>Changed membrane around June 18. Did not change the frit!</a:t>
            </a:r>
          </a:p>
          <a:p>
            <a:endParaRPr lang="en-US" dirty="0"/>
          </a:p>
          <a:p>
            <a:r>
              <a:rPr lang="en-US" dirty="0"/>
              <a:t>O2 conc. in calibration  was relatively constant (+- 2%)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-&gt; TOM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can you plot this?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195370" y="862785"/>
            <a:ext cx="539588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/>
              <a:t>EIMS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dots -outlier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11" y="-273132"/>
            <a:ext cx="723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/>
              <a:t>EIMS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EIMS-O2 data deviate!!!! Why?</a:t>
            </a:r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769</Words>
  <Application>Microsoft Office PowerPoint</Application>
  <PresentationFormat>Widescreen</PresentationFormat>
  <Paragraphs>134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Adobe Acrobat Document</vt:lpstr>
      <vt:lpstr>NCP CCE-LTER</vt:lpstr>
      <vt:lpstr>NCP and FRRF (GPP)</vt:lpstr>
      <vt:lpstr>EIMS / MIMS / ship-data temperature comparison</vt:lpstr>
      <vt:lpstr>R-code</vt:lpstr>
      <vt:lpstr>NCP parametrization</vt:lpstr>
      <vt:lpstr>EIMS calibration:</vt:lpstr>
      <vt:lpstr>MIMS calibration:</vt:lpstr>
      <vt:lpstr>EIMS data</vt:lpstr>
      <vt:lpstr>EIMS data</vt:lpstr>
      <vt:lpstr>MIMS data</vt:lpstr>
      <vt:lpstr>MIMS data</vt:lpstr>
      <vt:lpstr>MIMS vs. EIMS NCP stations</vt:lpstr>
      <vt:lpstr>EIMS spatial data</vt:lpstr>
      <vt:lpstr>Data – spatial EIMS vs. MIMS</vt:lpstr>
      <vt:lpstr>Add MIMS EIMS NCP data over time</vt:lpstr>
      <vt:lpstr>Further data analysis / comparison</vt:lpstr>
      <vt:lpstr>Diurnal cycles</vt:lpstr>
      <vt:lpstr>Impact of diurnal cycles on NCP analysis:</vt:lpstr>
      <vt:lpstr>Impact of hydro-dynamics on NCP</vt:lpstr>
      <vt:lpstr>FRRF</vt:lpstr>
      <vt:lpstr>PowerPoint Presentation</vt:lpstr>
      <vt:lpstr>PowerPoint Presentation</vt:lpstr>
      <vt:lpstr>PowerPoint Presentation</vt:lpstr>
      <vt:lpstr>O2-Ar profiles</vt:lpstr>
      <vt:lpstr>PowerPoint Presentation</vt:lpstr>
      <vt:lpstr>Profiles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Lagrange</cp:lastModifiedBy>
  <cp:revision>29</cp:revision>
  <dcterms:created xsi:type="dcterms:W3CDTF">2018-04-16T00:10:32Z</dcterms:created>
  <dcterms:modified xsi:type="dcterms:W3CDTF">2018-04-17T15:13:19Z</dcterms:modified>
</cp:coreProperties>
</file>